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59" r:id="rId4"/>
    <p:sldId id="263" r:id="rId5"/>
    <p:sldId id="265" r:id="rId6"/>
    <p:sldId id="267" r:id="rId7"/>
    <p:sldId id="268" r:id="rId8"/>
    <p:sldId id="260" r:id="rId9"/>
    <p:sldId id="261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6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-43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A397F-7361-4DA7-841E-C09D221CC898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39FD-E27C-47A2-AB69-BBDA5AF9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4482367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A397F-7361-4DA7-841E-C09D221CC898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39FD-E27C-47A2-AB69-BBDA5AF9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17015426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A397F-7361-4DA7-841E-C09D221CC898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39FD-E27C-47A2-AB69-BBDA5AF9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8049270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A397F-7361-4DA7-841E-C09D221CC898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39FD-E27C-47A2-AB69-BBDA5AF9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478814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A397F-7361-4DA7-841E-C09D221CC898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39FD-E27C-47A2-AB69-BBDA5AF9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841460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A397F-7361-4DA7-841E-C09D221CC898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39FD-E27C-47A2-AB69-BBDA5AF9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644436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A397F-7361-4DA7-841E-C09D221CC898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39FD-E27C-47A2-AB69-BBDA5AF9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624697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A397F-7361-4DA7-841E-C09D221CC898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39FD-E27C-47A2-AB69-BBDA5AF9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3687524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A397F-7361-4DA7-841E-C09D221CC898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39FD-E27C-47A2-AB69-BBDA5AF9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0940391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A397F-7361-4DA7-841E-C09D221CC898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39FD-E27C-47A2-AB69-BBDA5AF9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67556331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A397F-7361-4DA7-841E-C09D221CC898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39FD-E27C-47A2-AB69-BBDA5AF9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78026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A397F-7361-4DA7-841E-C09D221CC898}" type="datetimeFigureOut">
              <a:rPr lang="en-US" smtClean="0"/>
              <a:pPr/>
              <a:t>12/24/2016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E39FD-E27C-47A2-AB69-BBDA5AF9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948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onitor.avi" TargetMode="External"/><Relationship Id="rId2" Type="http://schemas.openxmlformats.org/officeDocument/2006/relationships/hyperlink" Target="4%20trouble.av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Recycle%20trouble.avi" TargetMode="External"/><Relationship Id="rId5" Type="http://schemas.openxmlformats.org/officeDocument/2006/relationships/hyperlink" Target="sound.avi" TargetMode="External"/><Relationship Id="rId4" Type="http://schemas.openxmlformats.org/officeDocument/2006/relationships/hyperlink" Target="Color.avi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0011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320" y="1626704"/>
            <a:ext cx="11410121" cy="5105400"/>
          </a:xfrm>
        </p:spPr>
      </p:pic>
      <p:sp>
        <p:nvSpPr>
          <p:cNvPr id="2" name="Rectangle 1"/>
          <p:cNvSpPr/>
          <p:nvPr/>
        </p:nvSpPr>
        <p:spPr>
          <a:xfrm>
            <a:off x="437321" y="152400"/>
            <a:ext cx="11410121" cy="1371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 err="1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2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21931" y="209006"/>
            <a:ext cx="2612571" cy="97971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Lesson 3 of 4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8173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87" y="166344"/>
            <a:ext cx="10515600" cy="807692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ভাইরাস</a:t>
            </a:r>
            <a:r>
              <a:rPr lang="en-US" sz="48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প্রসংগ</a:t>
            </a:r>
            <a:endParaRPr lang="en-US" sz="48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86177222"/>
              </p:ext>
            </p:extLst>
          </p:nvPr>
        </p:nvGraphicFramePr>
        <p:xfrm>
          <a:off x="202096" y="1133061"/>
          <a:ext cx="11628781" cy="6425449"/>
        </p:xfrm>
        <a:graphic>
          <a:graphicData uri="http://schemas.openxmlformats.org/drawingml/2006/table">
            <a:tbl>
              <a:tblPr firstRow="1" bandRow="1"/>
              <a:tblGrid>
                <a:gridCol w="1706217"/>
                <a:gridCol w="1649896"/>
                <a:gridCol w="3041374"/>
                <a:gridCol w="5231294"/>
              </a:tblGrid>
              <a:tr h="5367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সমস্যা</a:t>
                      </a:r>
                      <a:endParaRPr lang="en-US" sz="24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ধর</a:t>
                      </a:r>
                      <a:r>
                        <a:rPr lang="bn-IN" sz="2400" b="1" dirty="0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ণ</a:t>
                      </a:r>
                      <a:endParaRPr lang="en-US" sz="24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কারণ</a:t>
                      </a:r>
                      <a:endParaRPr lang="en-US" sz="24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সমাধান</a:t>
                      </a:r>
                      <a:endParaRPr lang="en-US" sz="24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কম্পিউটারে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ভাইরাস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থাকলে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তা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bn-IN" sz="2400" dirty="0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কী</a:t>
                      </a:r>
                      <a:r>
                        <a:rPr lang="en-US" sz="2400" dirty="0" err="1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ভাবে</a:t>
                      </a:r>
                      <a:r>
                        <a:rPr lang="en-US" sz="2400" dirty="0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বুঝবো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এবং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সমাধান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করব</a:t>
                      </a:r>
                      <a:endParaRPr lang="en-US" sz="24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সফটওয়ার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কম্পিউটার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স্লো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হয়ে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যাবে</a:t>
                      </a:r>
                      <a:endParaRPr lang="en-US" sz="24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২.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কাজ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করার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সমস্য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হঠা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ৎ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সেটি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আটকে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যাবে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/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হ্যাং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করবে</a:t>
                      </a:r>
                      <a:endParaRPr lang="en-US" sz="24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৩.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কম্পিউটার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চালু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হতে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বেশি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সময়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লাগবে</a:t>
                      </a:r>
                      <a:endParaRPr lang="en-US" sz="24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৪.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যখন-তখন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কম্পিউটার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রিস্টার্ট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দিতে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পারে</a:t>
                      </a:r>
                      <a:endParaRPr lang="en-US" sz="24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৫.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কন্ট্রোল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প্যানেল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/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ফোল্ডার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অপশন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হাইড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হয়ে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যেতে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পারে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IN" sz="2400" dirty="0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৬</a:t>
                      </a:r>
                      <a:r>
                        <a:rPr lang="en-US" sz="2400" dirty="0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.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ড্রাইভ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বা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ফোল্ডার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লক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হয়ে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যেতে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পারে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ইন্টারনেট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ব্যবহারে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সতর্ক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থাকা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২.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যেকোনো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পেনড্রাইভ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বা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মোবাইল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ফোন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পিসিতে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সংযুক্ত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করার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ক্ষেত্রে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সতর্কতা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অবলম্বন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৩.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এন্টিভাইরাস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ব্যবহার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করা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৪.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পেন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ড্রাইভ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পিসিতে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ঢুকানো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আগে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স্ক্যান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নেয়া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৫.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আক্রান্ত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ড্রাইভ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ফরম্যাট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করা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৬.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রেজিস্ট্রি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টুলস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ব্যবহার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বিভিন্ন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অপশন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ফেরত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আনা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যায়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৭.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অপারেটিং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সিস্টেম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নতুন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ইন্সটল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করা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750196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87" y="166344"/>
            <a:ext cx="10515600" cy="807692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ভাইরাস</a:t>
            </a:r>
            <a:r>
              <a:rPr lang="en-US" sz="48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8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প্রসংগ</a:t>
            </a:r>
            <a:endParaRPr lang="en-US" sz="48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89926133"/>
              </p:ext>
            </p:extLst>
          </p:nvPr>
        </p:nvGraphicFramePr>
        <p:xfrm>
          <a:off x="159027" y="1133061"/>
          <a:ext cx="11671851" cy="6916177"/>
        </p:xfrm>
        <a:graphic>
          <a:graphicData uri="http://schemas.openxmlformats.org/drawingml/2006/table">
            <a:tbl>
              <a:tblPr firstRow="1" bandRow="1"/>
              <a:tblGrid>
                <a:gridCol w="1749287"/>
                <a:gridCol w="1649896"/>
                <a:gridCol w="3041374"/>
                <a:gridCol w="5231294"/>
              </a:tblGrid>
              <a:tr h="5367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সমস্যা</a:t>
                      </a:r>
                      <a:endParaRPr lang="en-US" sz="24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ধর</a:t>
                      </a:r>
                      <a:r>
                        <a:rPr lang="bn-IN" sz="2400" b="1" dirty="0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ণ</a:t>
                      </a:r>
                      <a:endParaRPr lang="en-US" sz="24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কারণ</a:t>
                      </a:r>
                      <a:endParaRPr lang="en-US" sz="24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সমাধান</a:t>
                      </a:r>
                      <a:endParaRPr lang="en-US" sz="24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এন্টি ভাইরাস আপডেট এবং ডাউনলোড জনিত সমস্যা</a:t>
                      </a:r>
                      <a:endParaRPr lang="en-US" sz="280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সফটওয়ার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BD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.</a:t>
                      </a:r>
                      <a:r>
                        <a:rPr lang="bn-BD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লাইসেন্স সময় অতিক্রম করে যেতে পারে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BD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.</a:t>
                      </a:r>
                      <a:r>
                        <a:rPr lang="bn-BD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কম্পিউটার এর সময় এবং সফটওয়্যার এর সময় মিসম্যাচ হতে পারে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BD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৩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.</a:t>
                      </a:r>
                      <a:r>
                        <a:rPr lang="bn-BD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ইন্টারনেট কানেক্টিভিটি দূর্বল হ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লে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</a:t>
                      </a: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.</a:t>
                      </a: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আপডেট এবং ডাউনলোড এর সময় </a:t>
                      </a: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firewall </a:t>
                      </a: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বন্ধ রাখা যেতে পারে।</a:t>
                      </a:r>
                      <a:endParaRPr lang="en-US" sz="280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</a:t>
                      </a: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.</a:t>
                      </a: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নির্মাতার ওয়েবসাইট থেকে সাহায্য নেয়া যেতে পারে।</a:t>
                      </a:r>
                      <a:endParaRPr lang="en-US" sz="280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এন্টি ভাইরাস </a:t>
                      </a: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আনইন্সটল </a:t>
                      </a: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হয় না</a:t>
                      </a:r>
                      <a:endParaRPr lang="en-US" sz="280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সফটওয়ার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রেজিস্ট্রির সমস্যা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সিক্লিনার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এর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মতো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ইউটিলিটি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টুল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দিয়ে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আনইন্সটল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করতে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হবে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347770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87" y="166344"/>
            <a:ext cx="10515600" cy="807692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err="1"/>
              <a:t>প্রোজেক্টর</a:t>
            </a:r>
            <a:endParaRPr lang="en-US" sz="48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44351177"/>
              </p:ext>
            </p:extLst>
          </p:nvPr>
        </p:nvGraphicFramePr>
        <p:xfrm>
          <a:off x="159027" y="1133061"/>
          <a:ext cx="11671851" cy="6004825"/>
        </p:xfrm>
        <a:graphic>
          <a:graphicData uri="http://schemas.openxmlformats.org/drawingml/2006/table">
            <a:tbl>
              <a:tblPr firstRow="1" bandRow="1"/>
              <a:tblGrid>
                <a:gridCol w="1311964"/>
                <a:gridCol w="1331844"/>
                <a:gridCol w="2345635"/>
                <a:gridCol w="6682408"/>
              </a:tblGrid>
              <a:tr h="5367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সমস্যা</a:t>
                      </a:r>
                      <a:endParaRPr lang="en-US" sz="24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ধর</a:t>
                      </a:r>
                      <a:r>
                        <a:rPr lang="bn-IN" sz="2400" b="1" dirty="0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ণ</a:t>
                      </a:r>
                      <a:endParaRPr lang="en-US" sz="24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কারণ</a:t>
                      </a:r>
                      <a:endParaRPr lang="en-US" sz="24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সমাধান</a:t>
                      </a:r>
                      <a:endParaRPr lang="en-US" sz="24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প্রোজেক্টরে ছবি আসছে না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হার্ডওয়ার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ভুল কানেকশনের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২. ক্যাবলের সমস্যা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৩. ল্যাম্পের সমস্যা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আগে প্রোজেক্টরের ম্যানুয়াল পড়ে নিতে হবে।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২. গ্রাফিক্স কার্ড বা ল্যাপটপের আউটপুটের সাথে প্রোজেক্টরের ইনপুটের সংযোগ চেক করতে হবে।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৩. ক্যাবলের দৈর্ঘ্য ১০ মিটারের বেশি হওয়া যাবে না।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৪. ল্যাম্পের লাইফ সাইকেল সম্পর্কে ধারণা রাখতে হবে।</a:t>
                      </a: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BD" sz="24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সফটওয়ার</a:t>
                      </a:r>
                      <a:endParaRPr lang="en-US" sz="240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উইন্ডোজের ডিসপ্লে সেটিংস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২. প্রোজেক্টরের সেটিংস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উইন্ডোজের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সেকেন্ডারি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ডিসপ্লে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সেটিংস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চেক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করুন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উইন্ডোজ+P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বাটন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প্রেস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সহজেই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এটি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করা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যায়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২.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উইন্ডোজের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প্রোজেক্টর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রেজুলেশন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আর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প্রোজেক্টরের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সাপোর্টেড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রেজুলেশন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ঠিক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থাকতে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হবে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৩.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সব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কানেকশন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ঠিক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থাকলে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আগে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প্রোজেক্টর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অন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করুন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,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তারপর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কম্পিউটার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৪.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প্রোজেক্টরে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একাধিক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ইনপুটের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সিস্টেম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থাকলে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সেটা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চেক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করুন</a:t>
                      </a:r>
                      <a:r>
                        <a:rPr lang="en-US" sz="24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254731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87" y="166344"/>
            <a:ext cx="10515600" cy="807692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err="1"/>
              <a:t>প্রোজেক্টর</a:t>
            </a:r>
            <a:endParaRPr lang="en-US" sz="48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79984057"/>
              </p:ext>
            </p:extLst>
          </p:nvPr>
        </p:nvGraphicFramePr>
        <p:xfrm>
          <a:off x="159027" y="1133061"/>
          <a:ext cx="11671851" cy="4977384"/>
        </p:xfrm>
        <a:graphic>
          <a:graphicData uri="http://schemas.openxmlformats.org/drawingml/2006/table">
            <a:tbl>
              <a:tblPr firstRow="1" bandRow="1"/>
              <a:tblGrid>
                <a:gridCol w="1311964"/>
                <a:gridCol w="1331844"/>
                <a:gridCol w="2345635"/>
                <a:gridCol w="6682408"/>
              </a:tblGrid>
              <a:tr h="5367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সমস্যা</a:t>
                      </a:r>
                      <a:endParaRPr lang="en-US" sz="32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ধর</a:t>
                      </a:r>
                      <a:r>
                        <a:rPr lang="bn-IN" sz="3200" b="1" dirty="0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ণ</a:t>
                      </a:r>
                      <a:endParaRPr lang="en-US" sz="32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কারণ</a:t>
                      </a:r>
                      <a:endParaRPr lang="en-US" sz="32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সমাধান</a:t>
                      </a:r>
                      <a:endParaRPr lang="en-US" sz="32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ল্যাপটপের</a:t>
                      </a: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এর কোন জিনিস প্রজেক্টর এ দেখানো যায় না</a:t>
                      </a:r>
                      <a:endParaRPr lang="en-US" sz="280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হার্ডওয়ার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</a:t>
                      </a: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.</a:t>
                      </a: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ক্যাবল সংযোগ দূর্বল হতে পারে</a:t>
                      </a:r>
                      <a:endParaRPr lang="en-US" sz="280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</a:t>
                      </a: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.</a:t>
                      </a: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ক্যাবল সংযোগ ঠিকমত লাগাতে হবে।</a:t>
                      </a:r>
                      <a:endParaRPr lang="en-US" sz="280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সফটওয়ার</a:t>
                      </a:r>
                      <a:endParaRPr lang="en-US" sz="280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Resolution </a:t>
                      </a: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পার্থক্য থাকতে পারে।</a:t>
                      </a:r>
                      <a:endParaRPr lang="en-US" sz="280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৩</a:t>
                      </a: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.</a:t>
                      </a: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Settings </a:t>
                      </a: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এ নির্দিষ্ট অপশন আনচেক থাকতে পারে।</a:t>
                      </a:r>
                      <a:endParaRPr lang="en-US" sz="280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Desktop-properties-settings-advanced-Graphics Media-graphics properties-single/multiple display (</a:t>
                      </a:r>
                      <a:r>
                        <a:rPr lang="bn-BD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চেক করে দিতে হবে)।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২.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উইন্ডোজ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সেভেন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উইন্ডোজ+পি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কী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প্রেস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করতে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হবে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799613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87" y="166344"/>
            <a:ext cx="10515600" cy="807692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err="1"/>
              <a:t>প্রোজেক্টর</a:t>
            </a:r>
            <a:endParaRPr lang="en-US" sz="48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5542273"/>
              </p:ext>
            </p:extLst>
          </p:nvPr>
        </p:nvGraphicFramePr>
        <p:xfrm>
          <a:off x="159027" y="1133061"/>
          <a:ext cx="11671851" cy="6425449"/>
        </p:xfrm>
        <a:graphic>
          <a:graphicData uri="http://schemas.openxmlformats.org/drawingml/2006/table">
            <a:tbl>
              <a:tblPr firstRow="1" bandRow="1"/>
              <a:tblGrid>
                <a:gridCol w="2703443"/>
                <a:gridCol w="1550504"/>
                <a:gridCol w="2564296"/>
                <a:gridCol w="4853608"/>
              </a:tblGrid>
              <a:tr h="5367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সমস্যা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ধর</a:t>
                      </a:r>
                      <a:r>
                        <a:rPr lang="bn-IN" sz="2800" b="1" dirty="0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ণ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কারণ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সমাধান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প্রোজেক্টরে ছবিতে ডট/দাগ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হার্ডওয়ার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প্রোজেক্টরের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লেন্সে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জমা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ধুলাবালি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নিয়মিত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প্রোজেক্টরের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লেন্স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পরিস্কার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করতে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হবে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প্রোজেক্টরের স্ক্রীণে স্পষ্ট ছবি আসছে না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সফটওয়ার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রেজুলেশনের সমস্যা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প্রোজেক্টরে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অটোমেটিক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সেটিংস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এর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কোনো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বাটন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থাকলে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তা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প্রেস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করুন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২.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ডেস্কটপ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/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ল্যাপটপের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রেজুলেশন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সেটিংস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পরিবর্তন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দেখুন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৩.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ডেস্কটপ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/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ল্যাপটপের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ডিসপ্লে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ডিজাবেল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দিন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প্রো</a:t>
                      </a: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জেক্টর এ বায়োস এর ডিসপ্লে আস</a:t>
                      </a: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ছে না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হার্ডওয়ার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ডিভাইস সাপোর্ট নেই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এই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সমস্যার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সমাধান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নেই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153993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87" y="166344"/>
            <a:ext cx="10515600" cy="807692"/>
          </a:xfrm>
        </p:spPr>
        <p:txBody>
          <a:bodyPr>
            <a:noAutofit/>
          </a:bodyPr>
          <a:lstStyle/>
          <a:p>
            <a:pPr algn="ctr"/>
            <a:r>
              <a:rPr lang="bn-BD" sz="5400" b="1" dirty="0">
                <a:latin typeface="NikoshBAN" panose="02000000000000000000" pitchFamily="2" charset="0"/>
                <a:cs typeface="NikoshBAN" panose="02000000000000000000" pitchFamily="2" charset="0"/>
              </a:rPr>
              <a:t>প্রিন্টার</a:t>
            </a:r>
            <a:endParaRPr lang="en-US" sz="5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04869000"/>
              </p:ext>
            </p:extLst>
          </p:nvPr>
        </p:nvGraphicFramePr>
        <p:xfrm>
          <a:off x="159027" y="1133061"/>
          <a:ext cx="11671851" cy="6425449"/>
        </p:xfrm>
        <a:graphic>
          <a:graphicData uri="http://schemas.openxmlformats.org/drawingml/2006/table">
            <a:tbl>
              <a:tblPr firstRow="1" bandRow="1"/>
              <a:tblGrid>
                <a:gridCol w="1311964"/>
                <a:gridCol w="1590261"/>
                <a:gridCol w="2286000"/>
                <a:gridCol w="6483626"/>
              </a:tblGrid>
              <a:tr h="5367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সমস্যা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ধর</a:t>
                      </a:r>
                      <a:r>
                        <a:rPr lang="bn-IN" sz="2800" b="1" dirty="0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ণ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কারণ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সমাধান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প্রিন্টার কাজ করছে না</a:t>
                      </a:r>
                      <a:endParaRPr lang="en-US" sz="280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সফটওয়ার</a:t>
                      </a:r>
                      <a:endParaRPr lang="en-US" sz="280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ড্রাইভার</a:t>
                      </a:r>
                      <a:endParaRPr lang="en-US" sz="280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২. ডিফল্ট প্রিন্টার সেটিংস</a:t>
                      </a:r>
                      <a:endParaRPr lang="en-US" sz="280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BD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আপডেটেড প্রিন্টার ড্রাইভার ব্যবহার করতে হবে</a:t>
                      </a: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২. ডিফল্ট প্রিন্টার সেটিংস চেক করতে হবে।</a:t>
                      </a: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BD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হার্ডওয়ার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</a:t>
                      </a:r>
                      <a:r>
                        <a:rPr lang="bn-BD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. লুজ কানেকশন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প্রিন্টারের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সাথে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ইউএসবি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পোর্টের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কানেকশন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চেক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করুন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২.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ইউএসবি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পোর্ট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পরিবর্তন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দেখুন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কার্ট্রিজ রিফিল করার পর সমস্যা হচ্ছে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হার্ডওয়ার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কালির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সমস্যা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২.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কার্ট্রিজের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সমস্যা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রিফিলে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ব্যবহৃত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কালির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মান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ভালো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না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২.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রিফিলের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ফলে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কার্ট্রিজে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সমস্যা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দেখা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দিয়েছে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72732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87" y="166344"/>
            <a:ext cx="10515600" cy="807692"/>
          </a:xfrm>
        </p:spPr>
        <p:txBody>
          <a:bodyPr>
            <a:noAutofit/>
          </a:bodyPr>
          <a:lstStyle/>
          <a:p>
            <a:pPr algn="ctr"/>
            <a:r>
              <a:rPr lang="bn-BD" sz="5400" b="1" dirty="0">
                <a:latin typeface="NikoshBAN" panose="02000000000000000000" pitchFamily="2" charset="0"/>
                <a:cs typeface="NikoshBAN" panose="02000000000000000000" pitchFamily="2" charset="0"/>
              </a:rPr>
              <a:t>প্রিন্টার</a:t>
            </a:r>
            <a:endParaRPr lang="en-US" sz="5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81070177"/>
              </p:ext>
            </p:extLst>
          </p:nvPr>
        </p:nvGraphicFramePr>
        <p:xfrm>
          <a:off x="159027" y="1133061"/>
          <a:ext cx="11671851" cy="5443993"/>
        </p:xfrm>
        <a:graphic>
          <a:graphicData uri="http://schemas.openxmlformats.org/drawingml/2006/table">
            <a:tbl>
              <a:tblPr firstRow="1" bandRow="1"/>
              <a:tblGrid>
                <a:gridCol w="1311964"/>
                <a:gridCol w="1590261"/>
                <a:gridCol w="2286000"/>
                <a:gridCol w="6483626"/>
              </a:tblGrid>
              <a:tr h="5367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সমস্যা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ধর</a:t>
                      </a:r>
                      <a:r>
                        <a:rPr lang="bn-IN" sz="2800" b="1" dirty="0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ণ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কারণ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সমাধান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একই পেজ বারবার প্রিন্ট হচ্ছে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সফটওয়ার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সফটওয়ার</a:t>
                      </a:r>
                      <a:r>
                        <a:rPr lang="en-US" sz="2800" dirty="0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/</a:t>
                      </a:r>
                      <a:r>
                        <a:rPr lang="bn-IN" sz="2800" dirty="0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ড্রাইভারের</a:t>
                      </a:r>
                      <a:r>
                        <a:rPr lang="en-US" sz="2800" dirty="0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সমস্যা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প্রিন্টারের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অফ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পিসি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থেকে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ক্যাবল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খুলে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কিছুক্ষণ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আবার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লাগিয়ে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অন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করুন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২.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নোটিফিকেশন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এরিয়ার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প্রিন্টার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ডকুমেন্ট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লিস্ট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থেকে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জমে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থাকা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ফাইল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মুছে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ফেলুন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 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কমান্ড দিলে প্রিন্ট শুরু হচ্ছে না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হার্ডওয়ার</a:t>
                      </a:r>
                      <a:endParaRPr lang="en-US" sz="28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কাগজ ঠিকমতো নেই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২. কার্ট্রিজ ঠিকমত বসানো নেই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কাগজ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ঠিকমতো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সাথে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আছে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কিনা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চেক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করুন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প্রিন্টারের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কাগজ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টানতে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যেন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কোনো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সমস্যা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না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হয়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২.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প্রিন্টার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খুলে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কার্ট্রিজ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চেক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করুন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এবং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প্রয়োজনবোধে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খুলে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আবার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লাগান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নতুনভাবে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কার্ট্রিজ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লাগানোর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প্রিন্টার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সফটওয়ার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দিয়ে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আবার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এলাইনমেন্ট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ঠিক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করুন</a:t>
                      </a:r>
                      <a:r>
                        <a:rPr lang="en-US" sz="28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448477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824309" y="2718827"/>
            <a:ext cx="6409748" cy="221599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effectLst>
            <a:glow rad="228600">
              <a:schemeClr val="accent5">
                <a:satMod val="175000"/>
                <a:alpha val="40000"/>
              </a:schemeClr>
            </a:glow>
            <a:reflection blurRad="6350" stA="50000" endA="295" endPos="92000" dist="101600" dir="5400000" sy="-100000" algn="bl" rotWithShape="0"/>
          </a:effectLst>
          <a:scene3d>
            <a:camera prst="perspectiveContrastingRightFacing"/>
            <a:lightRig rig="threePt" dir="t"/>
          </a:scene3d>
          <a:sp3d>
            <a:bevelT w="114300" prst="hardEdge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bn-IN" sz="13800" b="1" dirty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ধন্যবাদ</a:t>
            </a:r>
            <a:r>
              <a:rPr lang="en-US" sz="1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6386394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Sequential Access Storage 8"/>
          <p:cNvSpPr/>
          <p:nvPr/>
        </p:nvSpPr>
        <p:spPr>
          <a:xfrm>
            <a:off x="1828800" y="1981200"/>
            <a:ext cx="8229600" cy="990600"/>
          </a:xfrm>
          <a:prstGeom prst="flowChartMagneticTap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66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পাঠ</a:t>
            </a:r>
            <a:r>
              <a:rPr lang="en-US" sz="6600" dirty="0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6600" dirty="0" err="1">
                <a:solidFill>
                  <a:prstClr val="white"/>
                </a:solidFill>
                <a:latin typeface="NikoshBAN" pitchFamily="2" charset="0"/>
                <a:cs typeface="NikoshBAN" pitchFamily="2" charset="0"/>
              </a:rPr>
              <a:t>পরিচিতি</a:t>
            </a:r>
            <a:endParaRPr lang="en-US" sz="6600" dirty="0">
              <a:solidFill>
                <a:prstClr val="white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6400" y="3581400"/>
            <a:ext cx="112776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800" b="1" dirty="0" err="1">
                <a:solidFill>
                  <a:srgbClr val="009900"/>
                </a:solidFill>
                <a:latin typeface="NikoshBAN" pitchFamily="2" charset="0"/>
                <a:cs typeface="NikoshBAN" pitchFamily="2" charset="0"/>
              </a:rPr>
              <a:t>শ্রেণিঃ</a:t>
            </a:r>
            <a:r>
              <a:rPr lang="en-US" sz="4800" b="1" dirty="0">
                <a:solidFill>
                  <a:srgbClr val="0099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b="1" dirty="0" err="1">
                <a:solidFill>
                  <a:srgbClr val="009900"/>
                </a:solidFill>
                <a:latin typeface="NikoshBAN" pitchFamily="2" charset="0"/>
                <a:cs typeface="NikoshBAN" pitchFamily="2" charset="0"/>
              </a:rPr>
              <a:t>নবম</a:t>
            </a:r>
            <a:endParaRPr lang="en-US" sz="4800" b="1" dirty="0">
              <a:solidFill>
                <a:srgbClr val="009900"/>
              </a:solidFill>
              <a:latin typeface="NikoshBAN" pitchFamily="2" charset="0"/>
              <a:cs typeface="NikoshBAN" pitchFamily="2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3600" dirty="0" err="1">
                <a:latin typeface="NikoshBAN" pitchFamily="2" charset="0"/>
                <a:cs typeface="NikoshBAN" pitchFamily="2" charset="0"/>
              </a:rPr>
              <a:t>সাধারণ</a:t>
            </a:r>
            <a:r>
              <a:rPr lang="en-US" sz="36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পাঠঃ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utonnyMJ" pitchFamily="2" charset="0"/>
                <a:cs typeface="SutonnyMJ" pitchFamily="2" charset="0"/>
              </a:rPr>
              <a:t>2</a:t>
            </a:r>
            <a:r>
              <a:rPr lang="en-US" sz="3600" dirty="0" smtClean="0">
                <a:latin typeface="NikoshBAN" pitchFamily="2" charset="0"/>
              </a:rPr>
              <a:t>য়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অধ্যায়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bn-BD" sz="3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কম্পিউটার ও কম্পিউটার ব্যবহারকারীর</a:t>
            </a:r>
            <a:r>
              <a:rPr lang="en-US" sz="3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3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                                  নিরাপত্তা</a:t>
            </a:r>
            <a:endParaRPr lang="en-US" sz="3600" b="1" dirty="0" smtClean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4" descr="cropped-concrete3d-copy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00" y="0"/>
            <a:ext cx="119380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11787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 w="381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bn-IN" sz="6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ট্রাবলশুটিং</a:t>
            </a:r>
            <a:endParaRPr lang="en-US" sz="6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81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/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Trouble – </a:t>
            </a:r>
            <a:r>
              <a:rPr lang="bn-IN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ত্রুটি বা সমস্যা</a:t>
            </a:r>
            <a:endParaRPr lang="en-US" sz="4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just"/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Shoot –</a:t>
            </a:r>
            <a:r>
              <a:rPr lang="en-US" sz="4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ছুঁড়ে মারা </a:t>
            </a:r>
          </a:p>
          <a:p>
            <a:pPr algn="just"/>
            <a:r>
              <a:rPr lang="bn-IN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কম্পিউটারের পরিভাষায় কম্পিউটার পরিচালনায় প্রাপ্ত বিভিন্ন সমস্যা নির্ণয় করে সেগুলোর উপযুক্ত সমাধান করার পদ্ধতিই </a:t>
            </a:r>
            <a:r>
              <a:rPr lang="bn-IN" sz="4800" dirty="0">
                <a:latin typeface="NikoshBAN" panose="02000000000000000000" pitchFamily="2" charset="0"/>
                <a:cs typeface="NikoshBAN" panose="02000000000000000000" pitchFamily="2" charset="0"/>
              </a:rPr>
              <a:t>হল </a:t>
            </a:r>
            <a:r>
              <a:rPr lang="bn-IN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ট্রাবলশুটিং</a:t>
            </a:r>
            <a:r>
              <a:rPr lang="en-US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(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Troubleshooting</a:t>
            </a:r>
            <a:r>
              <a:rPr lang="bn-IN" sz="4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)।</a:t>
            </a:r>
            <a:endParaRPr lang="en-US" sz="4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38056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 w="381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bn-IN" sz="7200" dirty="0">
                <a:latin typeface="NikoshBAN" panose="02000000000000000000" pitchFamily="2" charset="0"/>
                <a:cs typeface="NikoshBAN" panose="02000000000000000000" pitchFamily="2" charset="0"/>
              </a:rPr>
              <a:t>ত্রুটি বা সমস্যা</a:t>
            </a:r>
            <a:endParaRPr lang="en-US" sz="7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bn-IN" sz="4400" dirty="0" smtClean="0">
                <a:latin typeface="NikoshBAN" panose="02000000000000000000" pitchFamily="2" charset="0"/>
                <a:cs typeface="NikoshBAN" panose="02000000000000000000" pitchFamily="2" charset="0"/>
                <a:hlinkClick r:id="rId2" action="ppaction://hlinkfile"/>
              </a:rPr>
              <a:t>ডেস্কটপ সংক্রান্ত</a:t>
            </a:r>
            <a:r>
              <a:rPr lang="bn-IN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(৪টি)</a:t>
            </a:r>
          </a:p>
          <a:p>
            <a:r>
              <a:rPr lang="bn-IN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4400" dirty="0">
                <a:latin typeface="NikoshBAN" panose="02000000000000000000" pitchFamily="2" charset="0"/>
                <a:cs typeface="NikoshBAN" panose="02000000000000000000" pitchFamily="2" charset="0"/>
                <a:hlinkClick r:id="rId3" action="ppaction://hlinkfile"/>
              </a:rPr>
              <a:t>মনিটর </a:t>
            </a:r>
            <a:r>
              <a:rPr lang="bn-IN" sz="4400" dirty="0" smtClean="0">
                <a:latin typeface="NikoshBAN" panose="02000000000000000000" pitchFamily="2" charset="0"/>
                <a:cs typeface="NikoshBAN" panose="02000000000000000000" pitchFamily="2" charset="0"/>
                <a:hlinkClick r:id="rId3" action="ppaction://hlinkfile"/>
              </a:rPr>
              <a:t>সংক্রান্ত</a:t>
            </a:r>
            <a:r>
              <a:rPr lang="bn-IN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(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1</a:t>
            </a:r>
            <a:r>
              <a:rPr lang="bn-IN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টি)</a:t>
            </a:r>
          </a:p>
          <a:p>
            <a:r>
              <a:rPr lang="bn-IN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  <a:hlinkClick r:id="rId4" action="ppaction://hlinkfile"/>
              </a:rPr>
              <a:t>Color </a:t>
            </a:r>
            <a:r>
              <a:rPr lang="bn-IN" sz="4400" dirty="0" smtClean="0">
                <a:latin typeface="NikoshBAN" panose="02000000000000000000" pitchFamily="2" charset="0"/>
                <a:cs typeface="NikoshBAN" panose="02000000000000000000" pitchFamily="2" charset="0"/>
                <a:hlinkClick r:id="rId4" action="ppaction://hlinkfile"/>
              </a:rPr>
              <a:t>সংক্রান্ত</a:t>
            </a:r>
            <a:r>
              <a:rPr lang="bn-IN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(</a:t>
            </a:r>
            <a:r>
              <a:rPr lang="bn-IN" sz="4400" dirty="0">
                <a:latin typeface="NikoshBAN" panose="02000000000000000000" pitchFamily="2" charset="0"/>
                <a:cs typeface="NikoshBAN" panose="02000000000000000000" pitchFamily="2" charset="0"/>
              </a:rPr>
              <a:t>২টি</a:t>
            </a:r>
            <a:r>
              <a:rPr lang="bn-IN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)</a:t>
            </a:r>
            <a:endParaRPr lang="bn-IN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bn-IN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4400" dirty="0" smtClean="0">
                <a:latin typeface="NikoshBAN" panose="02000000000000000000" pitchFamily="2" charset="0"/>
                <a:cs typeface="NikoshBAN" panose="02000000000000000000" pitchFamily="2" charset="0"/>
                <a:hlinkClick r:id="rId5" action="ppaction://hlinkfile"/>
              </a:rPr>
              <a:t>শব্দ সংক্রান্ত </a:t>
            </a:r>
            <a:r>
              <a:rPr lang="bn-IN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(৩টি)</a:t>
            </a:r>
          </a:p>
          <a:p>
            <a:r>
              <a:rPr lang="bn-IN" sz="4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>
                <a:latin typeface="NikoshBAN" panose="02000000000000000000" pitchFamily="2" charset="0"/>
                <a:cs typeface="NikoshBAN" panose="02000000000000000000" pitchFamily="2" charset="0"/>
                <a:hlinkClick r:id="rId6" action="ppaction://hlinkfile"/>
              </a:rPr>
              <a:t>Recycle 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  <a:hlinkClick r:id="rId6" action="ppaction://hlinkfile"/>
              </a:rPr>
              <a:t>Bin</a:t>
            </a:r>
            <a:r>
              <a:rPr lang="bn-IN" sz="4400" dirty="0">
                <a:latin typeface="NikoshBAN" panose="02000000000000000000" pitchFamily="2" charset="0"/>
                <a:cs typeface="NikoshBAN" panose="02000000000000000000" pitchFamily="2" charset="0"/>
                <a:hlinkClick r:id="rId6" action="ppaction://hlinkfile"/>
              </a:rPr>
              <a:t> </a:t>
            </a:r>
            <a:r>
              <a:rPr lang="bn-IN" sz="4400" dirty="0" smtClean="0">
                <a:latin typeface="NikoshBAN" panose="02000000000000000000" pitchFamily="2" charset="0"/>
                <a:cs typeface="NikoshBAN" panose="02000000000000000000" pitchFamily="2" charset="0"/>
                <a:hlinkClick r:id="rId6" action="ppaction://hlinkfile"/>
              </a:rPr>
              <a:t>সংক্রান্ত</a:t>
            </a:r>
            <a:r>
              <a:rPr lang="bn-IN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(২টি)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42635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87" y="166344"/>
            <a:ext cx="10515600" cy="767936"/>
          </a:xfrm>
        </p:spPr>
        <p:txBody>
          <a:bodyPr/>
          <a:lstStyle/>
          <a:p>
            <a:pPr algn="ctr"/>
            <a:r>
              <a:rPr lang="en-US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ল্যাপটপ</a:t>
            </a:r>
            <a:r>
              <a:rPr lang="en-US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কম্পিউটার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66002924"/>
              </p:ext>
            </p:extLst>
          </p:nvPr>
        </p:nvGraphicFramePr>
        <p:xfrm>
          <a:off x="202096" y="934280"/>
          <a:ext cx="11628781" cy="5724415"/>
        </p:xfrm>
        <a:graphic>
          <a:graphicData uri="http://schemas.openxmlformats.org/drawingml/2006/table">
            <a:tbl>
              <a:tblPr firstRow="1" bandRow="1"/>
              <a:tblGrid>
                <a:gridCol w="2062698"/>
                <a:gridCol w="1692660"/>
                <a:gridCol w="3258355"/>
                <a:gridCol w="4615068"/>
              </a:tblGrid>
              <a:tr h="6769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সমস্যা</a:t>
                      </a:r>
                      <a:endParaRPr lang="en-US" sz="32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ধর</a:t>
                      </a:r>
                      <a:r>
                        <a:rPr lang="bn-IN" sz="3200" b="1" dirty="0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ণ</a:t>
                      </a:r>
                      <a:endParaRPr lang="en-US" sz="32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কারণ</a:t>
                      </a:r>
                      <a:endParaRPr lang="en-US" sz="32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সমাধান</a:t>
                      </a:r>
                      <a:endParaRPr lang="en-US" sz="32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ল্যাপটপ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চালু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হচ্ছে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না</a:t>
                      </a:r>
                      <a:endParaRPr lang="en-US" sz="32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হার্ডওয়ার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ব্যাটারীর সমস্যা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২. চার্জিং পোর্টের সমস্যা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৩. কারিগরী সমস্যা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ল্যাপটপের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ব্যাটারীর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ক্ষমতা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পুরো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কমে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গেলে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কিংবা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ত্রুটি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দেখা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দিলে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এমন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হয়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,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ব্যাটারী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পরিবর্তন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করতে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হবে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২.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চার্জিং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পোর্ট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এবং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এডাপ্টার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ঠিক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আছে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কিনা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দেখুন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৩.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ল্যাপটপের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ইন্ডিকেটর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লাইট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অন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না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হলে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কোনো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টেকনিশিয়ানকে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দেখান</a:t>
                      </a:r>
                      <a:r>
                        <a:rPr lang="en-US" sz="32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411246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87" y="166344"/>
            <a:ext cx="10515600" cy="767936"/>
          </a:xfrm>
        </p:spPr>
        <p:txBody>
          <a:bodyPr/>
          <a:lstStyle/>
          <a:p>
            <a:pPr algn="ctr"/>
            <a:r>
              <a:rPr lang="en-US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ল্যাপটপ</a:t>
            </a:r>
            <a:r>
              <a:rPr lang="en-US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কম্পিউটার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2840859"/>
              </p:ext>
            </p:extLst>
          </p:nvPr>
        </p:nvGraphicFramePr>
        <p:xfrm>
          <a:off x="202096" y="934280"/>
          <a:ext cx="11628781" cy="5882149"/>
        </p:xfrm>
        <a:graphic>
          <a:graphicData uri="http://schemas.openxmlformats.org/drawingml/2006/table">
            <a:tbl>
              <a:tblPr firstRow="1" bandRow="1"/>
              <a:tblGrid>
                <a:gridCol w="1586947"/>
                <a:gridCol w="1451114"/>
                <a:gridCol w="3061252"/>
                <a:gridCol w="5529468"/>
              </a:tblGrid>
              <a:tr h="6769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সমস্যা</a:t>
                      </a:r>
                      <a:endParaRPr lang="en-US" sz="27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1" dirty="0" err="1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ধর</a:t>
                      </a:r>
                      <a:r>
                        <a:rPr lang="bn-IN" sz="2700" b="1" dirty="0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ণ</a:t>
                      </a:r>
                      <a:endParaRPr lang="en-US" sz="27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কারণ</a:t>
                      </a:r>
                      <a:endParaRPr lang="en-US" sz="27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সমাধান</a:t>
                      </a:r>
                      <a:endParaRPr lang="en-US" sz="27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n-BD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ল্যাপটপ ব্যাকআপ কম দিচ্ছে</a:t>
                      </a:r>
                      <a:endParaRPr lang="en-US" sz="27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হার্ডওয়ার</a:t>
                      </a:r>
                      <a:endParaRPr lang="en-US" sz="27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ল্যাপটপের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ব্যাটারীর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আয়ু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কমে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গেছে</a:t>
                      </a:r>
                      <a:endParaRPr lang="en-US" sz="27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ল্যাপটপ ব্যবহারের কিছু নিয়মকানুন আছে সেগুলা মেনে চলুন।</a:t>
                      </a: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সফটওয়ার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ভুল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পাওয়ার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সেটিংস</a:t>
                      </a:r>
                      <a:endParaRPr lang="en-US" sz="27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উইন্ডোজের পাওয়ার সেটিং ঠিক করে ব্যাকআপ বাড়ানো সম্ভব।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ল্যাপটপ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অতিরিক্ত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গরম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হয়ে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যাচ্ছে</a:t>
                      </a:r>
                      <a:endParaRPr lang="en-US" sz="27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হার্ডওয়ার</a:t>
                      </a:r>
                      <a:endParaRPr lang="en-US" sz="27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অপর্যাপ্ত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কুলিং</a:t>
                      </a:r>
                      <a:endParaRPr lang="en-US" sz="27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২.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অতিরিক্ত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কাজের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চাপ</a:t>
                      </a:r>
                      <a:endParaRPr lang="en-US" sz="27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ল্যাপটপের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কুলিং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ফ্যানের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একদম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সামনে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কোনো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কিছু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রাখবেন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না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২.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ল্যাপটপের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প্রসেসর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যেখানে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থাকে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সেই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স্থান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বেশি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গরম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হয়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খেয়াল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রাখবেন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সবসময়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যেন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সেখানে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বাতাস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চলাচলের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ব্যবস্থা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থাকে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৩.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ল্যাপটপে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টানা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বেশিক্ষণ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মুভি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দেখবেন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না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বা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সারাক্ষণ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কাজ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করবেন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27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না</a:t>
                      </a:r>
                      <a:r>
                        <a:rPr lang="en-US" sz="27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303319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687" y="166343"/>
            <a:ext cx="10515600" cy="966717"/>
          </a:xfrm>
        </p:spPr>
        <p:txBody>
          <a:bodyPr/>
          <a:lstStyle/>
          <a:p>
            <a:pPr algn="ctr"/>
            <a:r>
              <a:rPr lang="en-US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ল্যাপটপ</a:t>
            </a:r>
            <a:r>
              <a:rPr lang="en-US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কম্পিউটার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70456830"/>
              </p:ext>
            </p:extLst>
          </p:nvPr>
        </p:nvGraphicFramePr>
        <p:xfrm>
          <a:off x="202096" y="1133061"/>
          <a:ext cx="11628781" cy="5678424"/>
        </p:xfrm>
        <a:graphic>
          <a:graphicData uri="http://schemas.openxmlformats.org/drawingml/2006/table">
            <a:tbl>
              <a:tblPr firstRow="1" bandRow="1"/>
              <a:tblGrid>
                <a:gridCol w="1706217"/>
                <a:gridCol w="1649896"/>
                <a:gridCol w="2246243"/>
                <a:gridCol w="6026425"/>
              </a:tblGrid>
              <a:tr h="5367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সমস্যা</a:t>
                      </a:r>
                      <a:endParaRPr lang="en-US" sz="36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 err="1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ধর</a:t>
                      </a:r>
                      <a:r>
                        <a:rPr lang="bn-IN" sz="3600" b="1" dirty="0" smtClean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ণ</a:t>
                      </a:r>
                      <a:endParaRPr lang="en-US" sz="36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কারণ</a:t>
                      </a:r>
                      <a:endParaRPr lang="en-US" sz="36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সমাধান</a:t>
                      </a:r>
                      <a:endParaRPr lang="en-US" sz="36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ল্যাপটপ পাওয়ার পাচ্ছে না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হার্ডওয়ার</a:t>
                      </a:r>
                      <a:endParaRPr lang="en-US" sz="36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এডাপ্টারের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সমস্যা</a:t>
                      </a:r>
                      <a:endParaRPr lang="en-US" sz="36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পাওয়ার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সাপ্লাই-এর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সকেট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এবং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ল্যাপটপের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এডাপ্টার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চেক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করুন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ল্যাপটপের ডিসপ্লে আসছে না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সফটওয়ার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উইন্ডোজের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সমস্যা</a:t>
                      </a:r>
                      <a:endParaRPr lang="en-US" sz="3600" dirty="0">
                        <a:effectLst/>
                        <a:latin typeface="NikoshBAN" panose="02000000000000000000" pitchFamily="2" charset="0"/>
                        <a:ea typeface="Calibri" panose="020F0502020204030204" pitchFamily="34" charset="0"/>
                        <a:cs typeface="NikoshBAN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১.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যদি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বায়োসের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স্ক্রীন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আসার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পর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ডিসপ্লে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কালো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হয়ে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যায়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তাহলে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বুঝতে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হবে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উইন্ডোজের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সমস্যা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উইন্ডোজ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রিপেয়ার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করুন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বা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নতুন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করে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সেটআপ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 </a:t>
                      </a:r>
                      <a:r>
                        <a:rPr lang="en-US" sz="3600" dirty="0" err="1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করুন</a:t>
                      </a:r>
                      <a:r>
                        <a:rPr lang="en-US" sz="3600" dirty="0">
                          <a:effectLst/>
                          <a:latin typeface="NikoshBAN" panose="02000000000000000000" pitchFamily="2" charset="0"/>
                          <a:ea typeface="Calibri" panose="020F0502020204030204" pitchFamily="34" charset="0"/>
                          <a:cs typeface="NikoshBAN" panose="02000000000000000000" pitchFamily="2" charset="0"/>
                        </a:rPr>
                        <a:t>।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865380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505200" y="1905000"/>
            <a:ext cx="1676400" cy="762000"/>
          </a:xfrm>
          <a:prstGeom prst="rect">
            <a:avLst/>
          </a:prstGeom>
          <a:noFill/>
          <a:ln w="38100"/>
          <a:effectLst>
            <a:glow rad="228600">
              <a:schemeClr val="accent2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INFORMATION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209800" y="1828800"/>
            <a:ext cx="914400" cy="762000"/>
          </a:xfrm>
          <a:prstGeom prst="rect">
            <a:avLst/>
          </a:prstGeom>
          <a:noFill/>
          <a:ln w="38100"/>
          <a:effectLst>
            <a:glow rad="228600">
              <a:schemeClr val="accent2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VITAL </a:t>
            </a:r>
          </a:p>
        </p:txBody>
      </p:sp>
      <p:sp>
        <p:nvSpPr>
          <p:cNvPr id="2" name="Rectangle 1"/>
          <p:cNvSpPr/>
          <p:nvPr/>
        </p:nvSpPr>
        <p:spPr>
          <a:xfrm>
            <a:off x="2209800" y="1447800"/>
            <a:ext cx="777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    I    R    U    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144000" y="1828800"/>
            <a:ext cx="914400" cy="762000"/>
          </a:xfrm>
          <a:prstGeom prst="rect">
            <a:avLst/>
          </a:prstGeom>
          <a:noFill/>
          <a:ln w="38100"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SEIZE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562600" y="1905000"/>
            <a:ext cx="1447800" cy="762000"/>
          </a:xfrm>
          <a:prstGeom prst="rect">
            <a:avLst/>
          </a:prstGeom>
          <a:noFill/>
          <a:ln w="38100"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RESOURCES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315200" y="1828800"/>
            <a:ext cx="1295400" cy="762000"/>
          </a:xfrm>
          <a:prstGeom prst="rect">
            <a:avLst/>
          </a:prstGeom>
          <a:noFill/>
          <a:ln w="38100"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UNDER </a:t>
            </a:r>
          </a:p>
        </p:txBody>
      </p:sp>
    </p:spTree>
    <p:extLst>
      <p:ext uri="{BB962C8B-B14F-4D97-AF65-F5344CB8AC3E}">
        <p14:creationId xmlns="" xmlns:p14="http://schemas.microsoft.com/office/powerpoint/2010/main" val="40076066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2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3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3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7467600" y="304800"/>
            <a:ext cx="1143000" cy="1371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bn-IN" sz="24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হার্ড </a:t>
            </a:r>
          </a:p>
          <a:p>
            <a:r>
              <a:rPr lang="bn-IN" sz="24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ডিস্ক </a:t>
            </a:r>
            <a:endParaRPr lang="en-US" sz="24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382000" y="1752600"/>
            <a:ext cx="1219200" cy="1447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0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নেট ওয়ার্ক</a:t>
            </a:r>
            <a:endParaRPr lang="en-US" sz="20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763000" y="3429000"/>
            <a:ext cx="1295400" cy="1447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IN" sz="20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পাইরেটড     </a:t>
            </a:r>
          </a:p>
          <a:p>
            <a:r>
              <a:rPr lang="bn-IN" sz="20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   সফট </a:t>
            </a:r>
            <a:endParaRPr lang="en-US" sz="20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772400" y="4648200"/>
            <a:ext cx="1143000" cy="1447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IN" sz="24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ডিভিডি</a:t>
            </a:r>
            <a:endParaRPr lang="en-US" sz="24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943600" y="4876800"/>
            <a:ext cx="1143000" cy="1447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IN" sz="24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ই-মেইল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4724400" y="1371600"/>
            <a:ext cx="1143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3"/>
          </p:cNvCxnSpPr>
          <p:nvPr/>
        </p:nvCxnSpPr>
        <p:spPr>
          <a:xfrm rot="5400000">
            <a:off x="5736362" y="463574"/>
            <a:ext cx="886666" cy="29105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4724400" y="2590800"/>
            <a:ext cx="3657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20" idx="3"/>
          </p:cNvCxnSpPr>
          <p:nvPr/>
        </p:nvCxnSpPr>
        <p:spPr>
          <a:xfrm rot="10800000">
            <a:off x="4724400" y="3238500"/>
            <a:ext cx="4267200" cy="800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2"/>
          </p:cNvCxnSpPr>
          <p:nvPr/>
        </p:nvCxnSpPr>
        <p:spPr>
          <a:xfrm rot="10800000">
            <a:off x="4724400" y="3733800"/>
            <a:ext cx="3048000" cy="1638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4648200" y="4419600"/>
            <a:ext cx="1295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752600" y="1600200"/>
            <a:ext cx="2971800" cy="32766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715000" y="2819400"/>
            <a:ext cx="228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Infected Devices</a:t>
            </a:r>
          </a:p>
        </p:txBody>
      </p:sp>
      <p:sp>
        <p:nvSpPr>
          <p:cNvPr id="22" name="Oval 21"/>
          <p:cNvSpPr/>
          <p:nvPr/>
        </p:nvSpPr>
        <p:spPr>
          <a:xfrm>
            <a:off x="5943600" y="228600"/>
            <a:ext cx="1143000" cy="1447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পেন       ড্রাইভ</a:t>
            </a:r>
            <a:endParaRPr lang="en-US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144000" y="1828801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828800" y="5105401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bn-IN" dirty="0">
                <a:latin typeface="NikoshBAN" pitchFamily="2" charset="0"/>
                <a:cs typeface="NikoshBAN" pitchFamily="2" charset="0"/>
              </a:rPr>
              <a:t>  </a:t>
            </a:r>
            <a:r>
              <a:rPr lang="bn-IN" sz="2400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ধীরে চালু  হওয়া</a:t>
            </a:r>
            <a:r>
              <a:rPr lang="en-US" sz="2400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,</a:t>
            </a:r>
            <a:r>
              <a:rPr lang="bn-IN" sz="2400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bn-IN" sz="2400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ডিস্কে ব্যাড সেক্টর </a:t>
            </a:r>
          </a:p>
          <a:p>
            <a:pPr>
              <a:buFont typeface="Arial" pitchFamily="34" charset="0"/>
              <a:buChar char="•"/>
            </a:pPr>
            <a:r>
              <a:rPr lang="bn-IN" sz="2400" dirty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 হ্যাঙ হওয়া।  ইত্যাদি  </a:t>
            </a:r>
            <a:r>
              <a:rPr lang="bn-IN" sz="2400" dirty="0">
                <a:solidFill>
                  <a:srgbClr val="92D050"/>
                </a:solidFill>
                <a:latin typeface="NikoshBAN" pitchFamily="2" charset="0"/>
                <a:cs typeface="NikoshBAN" pitchFamily="2" charset="0"/>
              </a:rPr>
              <a:t>  </a:t>
            </a:r>
          </a:p>
        </p:txBody>
      </p:sp>
    </p:spTree>
    <p:extLst>
      <p:ext uri="{BB962C8B-B14F-4D97-AF65-F5344CB8AC3E}">
        <p14:creationId xmlns="" xmlns:p14="http://schemas.microsoft.com/office/powerpoint/2010/main" val="26964773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1079</Words>
  <Application>Microsoft Office PowerPoint</Application>
  <PresentationFormat>Custom</PresentationFormat>
  <Paragraphs>210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ট্রাবলশুটিং</vt:lpstr>
      <vt:lpstr>ত্রুটি বা সমস্যা</vt:lpstr>
      <vt:lpstr>ল্যাপটপ কম্পিউটার</vt:lpstr>
      <vt:lpstr>ল্যাপটপ কম্পিউটার</vt:lpstr>
      <vt:lpstr>ল্যাপটপ কম্পিউটার</vt:lpstr>
      <vt:lpstr>Slide 8</vt:lpstr>
      <vt:lpstr>Slide 9</vt:lpstr>
      <vt:lpstr>ভাইরাস প্রসংগ</vt:lpstr>
      <vt:lpstr>ভাইরাস প্রসংগ</vt:lpstr>
      <vt:lpstr>প্রোজেক্টর</vt:lpstr>
      <vt:lpstr>প্রোজেক্টর</vt:lpstr>
      <vt:lpstr>প্রোজেক্টর</vt:lpstr>
      <vt:lpstr>প্রিন্টার</vt:lpstr>
      <vt:lpstr>প্রিন্টার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Arif Hasan</dc:creator>
  <cp:lastModifiedBy>MOSHA</cp:lastModifiedBy>
  <cp:revision>57</cp:revision>
  <dcterms:created xsi:type="dcterms:W3CDTF">2013-11-26T15:23:52Z</dcterms:created>
  <dcterms:modified xsi:type="dcterms:W3CDTF">2016-12-25T04:24:10Z</dcterms:modified>
</cp:coreProperties>
</file>